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2387600" y="8953500"/>
            <a:ext cx="19621500" cy="585521"/>
          </a:xfrm>
          <a:prstGeom prst="rect">
            <a:avLst/>
          </a:prstGeom>
        </p:spPr>
        <p:txBody>
          <a:bodyPr anchor="t"/>
          <a:lstStyle>
            <a:lvl1pPr marL="0" indent="0" algn="ctr">
              <a:spcBef>
                <a:spcPts val="0"/>
              </a:spcBef>
              <a:buSzTx/>
              <a:buNone/>
              <a:defRPr i="1" sz="3200"/>
            </a:lvl1pPr>
            <a:lvl2pPr marL="1025768" indent="-390768" algn="ctr">
              <a:spcBef>
                <a:spcPts val="0"/>
              </a:spcBef>
              <a:defRPr i="1" sz="3200"/>
            </a:lvl2pPr>
            <a:lvl3pPr marL="1660768" indent="-390768" algn="ctr">
              <a:spcBef>
                <a:spcPts val="0"/>
              </a:spcBef>
              <a:defRPr i="1" sz="3200"/>
            </a:lvl3pPr>
            <a:lvl4pPr marL="2295768" indent="-390768" algn="ctr">
              <a:spcBef>
                <a:spcPts val="0"/>
              </a:spcBef>
              <a:defRPr i="1" sz="3200"/>
            </a:lvl4pPr>
            <a:lvl5pPr marL="2930768" indent="-390768" algn="ctr">
              <a:spcBef>
                <a:spcPts val="0"/>
              </a:spcBef>
              <a:defRPr i="1" sz="32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21"/>
          </p:nvPr>
        </p:nvSpPr>
        <p:spPr>
          <a:xfrm>
            <a:off x="2387600" y="6076950"/>
            <a:ext cx="19621500" cy="825500"/>
          </a:xfrm>
          <a:prstGeom prst="rect">
            <a:avLst/>
          </a:prstGeom>
        </p:spPr>
        <p:txBody>
          <a:bodyPr/>
          <a:lstStyle/>
          <a:p>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5" y="-393700"/>
            <a:ext cx="18135606"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9" cy="461059"/>
          </a:xfrm>
          <a:prstGeom prst="rect">
            <a:avLst/>
          </a:prstGeom>
          <a:ln w="12700">
            <a:miter lim="400000"/>
          </a:ln>
        </p:spPr>
        <p:txBody>
          <a:bodyPr wrap="none" lIns="50800" tIns="50800" rIns="50800" bIns="50800">
            <a:spAutoFit/>
          </a:bodyPr>
          <a:lstStyle>
            <a:lvl1pPr>
              <a:defRPr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Helvetica Neue Medium"/>
          <a:ea typeface="Helvetica Neue Medium"/>
          <a:cs typeface="Helvetica Neue Medium"/>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5pPr>
      <a:lvl6pPr marL="3761151" marR="0" indent="-586152"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6pPr>
      <a:lvl7pPr marL="4396151" marR="0" indent="-586151"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7pPr>
      <a:lvl8pPr marL="5031151" marR="0" indent="-586151"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8pPr>
      <a:lvl9pPr marL="5666151" marR="0" indent="-586151" algn="l" defTabSz="825500" rtl="0" latinLnBrk="0">
        <a:lnSpc>
          <a:spcPct val="100000"/>
        </a:lnSpc>
        <a:spcBef>
          <a:spcPts val="5900"/>
        </a:spcBef>
        <a:spcAft>
          <a:spcPts val="0"/>
        </a:spcAft>
        <a:buClrTx/>
        <a:buSzPct val="125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youtu.be/aUOUoSjnWJw"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20" name="Tableau Project On Global Superstore"/>
          <p:cNvSpPr txBox="1"/>
          <p:nvPr>
            <p:ph type="ctrTitle"/>
          </p:nvPr>
        </p:nvSpPr>
        <p:spPr>
          <a:xfrm>
            <a:off x="1777999" y="2141796"/>
            <a:ext cx="20828002" cy="3471027"/>
          </a:xfrm>
          <a:prstGeom prst="rect">
            <a:avLst/>
          </a:prstGeom>
          <a:gradFill>
            <a:gsLst>
              <a:gs pos="0">
                <a:srgbClr val="56C1FF"/>
              </a:gs>
              <a:gs pos="100000">
                <a:srgbClr val="B3BAB7"/>
              </a:gs>
            </a:gsLst>
            <a:lin ang="5400000"/>
          </a:gradFill>
        </p:spPr>
        <p:txBody>
          <a:bodyPr/>
          <a:lstStyle>
            <a:lvl1pPr defTabSz="808990">
              <a:defRPr sz="10900"/>
            </a:lvl1pPr>
          </a:lstStyle>
          <a:p>
            <a:pPr/>
            <a:r>
              <a:t>Tableau Project On Global Superstore</a:t>
            </a:r>
          </a:p>
        </p:txBody>
      </p:sp>
      <p:sp>
        <p:nvSpPr>
          <p:cNvPr id="121" name="By - Ashish Chaudhary"/>
          <p:cNvSpPr txBox="1"/>
          <p:nvPr>
            <p:ph type="subTitle" idx="1"/>
          </p:nvPr>
        </p:nvSpPr>
        <p:spPr>
          <a:xfrm>
            <a:off x="1778000" y="7073899"/>
            <a:ext cx="20828000" cy="6652029"/>
          </a:xfrm>
          <a:prstGeom prst="rect">
            <a:avLst/>
          </a:prstGeom>
          <a:gradFill>
            <a:gsLst>
              <a:gs pos="0">
                <a:srgbClr val="56C1FF"/>
              </a:gs>
              <a:gs pos="100000">
                <a:srgbClr val="B3BAB7"/>
              </a:gs>
            </a:gsLst>
            <a:lin ang="5400000"/>
          </a:gradFill>
        </p:spPr>
        <p:txBody>
          <a:bodyPr/>
          <a:lstStyle/>
          <a:p>
            <a:pPr/>
            <a:r>
              <a:t>By - Ashish Chaudhary</a:t>
            </a:r>
          </a:p>
        </p:txBody>
      </p:sp>
      <p:pic>
        <p:nvPicPr>
          <p:cNvPr id="122" name="luke-chesser-JKUTrJ4vK00-unsplash.jpg" descr="luke-chesser-JKUTrJ4vK00-unsplash.jpg"/>
          <p:cNvPicPr>
            <a:picLocks noChangeAspect="1"/>
          </p:cNvPicPr>
          <p:nvPr/>
        </p:nvPicPr>
        <p:blipFill>
          <a:blip r:embed="rId3">
            <a:extLst/>
          </a:blip>
          <a:stretch>
            <a:fillRect/>
          </a:stretch>
        </p:blipFill>
        <p:spPr>
          <a:xfrm>
            <a:off x="1788216" y="8947862"/>
            <a:ext cx="7163329" cy="4776052"/>
          </a:xfrm>
          <a:prstGeom prst="rect">
            <a:avLst/>
          </a:prstGeom>
          <a:ln w="12700">
            <a:miter lim="400000"/>
          </a:ln>
        </p:spPr>
      </p:pic>
      <p:pic>
        <p:nvPicPr>
          <p:cNvPr id="123" name="clay-banks-_Jb1TF3kvsA-unsplash.jpg" descr="clay-banks-_Jb1TF3kvsA-unsplash.jpg"/>
          <p:cNvPicPr>
            <a:picLocks noChangeAspect="1"/>
          </p:cNvPicPr>
          <p:nvPr/>
        </p:nvPicPr>
        <p:blipFill>
          <a:blip r:embed="rId2">
            <a:extLst/>
          </a:blip>
          <a:stretch>
            <a:fillRect/>
          </a:stretch>
        </p:blipFill>
        <p:spPr>
          <a:xfrm>
            <a:off x="9153141" y="8904799"/>
            <a:ext cx="6077721" cy="4862177"/>
          </a:xfrm>
          <a:prstGeom prst="rect">
            <a:avLst/>
          </a:prstGeom>
          <a:ln w="12700">
            <a:miter lim="400000"/>
          </a:ln>
        </p:spPr>
      </p:pic>
      <p:pic>
        <p:nvPicPr>
          <p:cNvPr id="124" name="sajad-nori-oPRU2Cne0Pw-unsplash.jpg" descr="sajad-nori-oPRU2Cne0Pw-unsplash.jpg"/>
          <p:cNvPicPr>
            <a:picLocks noChangeAspect="1"/>
          </p:cNvPicPr>
          <p:nvPr/>
        </p:nvPicPr>
        <p:blipFill>
          <a:blip r:embed="rId4">
            <a:extLst/>
          </a:blip>
          <a:stretch>
            <a:fillRect/>
          </a:stretch>
        </p:blipFill>
        <p:spPr>
          <a:xfrm>
            <a:off x="15699579" y="8904799"/>
            <a:ext cx="6482902" cy="486217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59" name="Dual axis chart here I have created a dual axis chart based on Avg. discount, profit and sales."/>
          <p:cNvSpPr txBox="1"/>
          <p:nvPr>
            <p:ph type="subTitle" sz="quarter" idx="1"/>
          </p:nvPr>
        </p:nvSpPr>
        <p:spPr>
          <a:xfrm>
            <a:off x="1777999" y="76791"/>
            <a:ext cx="20828002" cy="1906056"/>
          </a:xfrm>
          <a:prstGeom prst="rect">
            <a:avLst/>
          </a:prstGeom>
          <a:gradFill>
            <a:gsLst>
              <a:gs pos="0">
                <a:srgbClr val="7DF8FF"/>
              </a:gs>
              <a:gs pos="100000">
                <a:srgbClr val="ADBAB3"/>
              </a:gs>
            </a:gsLst>
            <a:lin ang="5400000"/>
          </a:gradFill>
        </p:spPr>
        <p:txBody>
          <a:bodyPr/>
          <a:lstStyle/>
          <a:p>
            <a:pPr/>
            <a:r>
              <a:t>Dual axis chart here I have created a dual axis chart based on Avg. discount, profit and sales.</a:t>
            </a:r>
          </a:p>
        </p:txBody>
      </p:sp>
      <p:pic>
        <p:nvPicPr>
          <p:cNvPr id="160" name="Screenshot 2021-02-26 at 7.34.03 PM.png" descr="Screenshot 2021-02-26 at 7.34.03 PM.png"/>
          <p:cNvPicPr>
            <a:picLocks noChangeAspect="1"/>
          </p:cNvPicPr>
          <p:nvPr/>
        </p:nvPicPr>
        <p:blipFill>
          <a:blip r:embed="rId3">
            <a:extLst/>
          </a:blip>
          <a:stretch>
            <a:fillRect/>
          </a:stretch>
        </p:blipFill>
        <p:spPr>
          <a:xfrm>
            <a:off x="3047999" y="2159000"/>
            <a:ext cx="18288002" cy="11430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63" name="Area chart this chart tell about the sales based on different segment w.r.t order date."/>
          <p:cNvSpPr txBox="1"/>
          <p:nvPr>
            <p:ph type="subTitle" sz="quarter" idx="1"/>
          </p:nvPr>
        </p:nvSpPr>
        <p:spPr>
          <a:xfrm>
            <a:off x="1778000" y="-21023"/>
            <a:ext cx="20828002" cy="2078784"/>
          </a:xfrm>
          <a:prstGeom prst="rect">
            <a:avLst/>
          </a:prstGeom>
          <a:gradFill>
            <a:gsLst>
              <a:gs pos="0">
                <a:srgbClr val="7DF8FF"/>
              </a:gs>
              <a:gs pos="100000">
                <a:srgbClr val="ADBAB3"/>
              </a:gs>
            </a:gsLst>
            <a:lin ang="5400000"/>
          </a:gradFill>
        </p:spPr>
        <p:txBody>
          <a:bodyPr/>
          <a:lstStyle/>
          <a:p>
            <a:pPr/>
            <a:r>
              <a:t>Area chart this chart tell about the sales based on different segment w.r.t order date.</a:t>
            </a:r>
          </a:p>
        </p:txBody>
      </p:sp>
      <p:pic>
        <p:nvPicPr>
          <p:cNvPr id="164" name="Screenshot 2021-02-26 at 7.34.10 PM.png" descr="Screenshot 2021-02-26 at 7.34.10 PM.png"/>
          <p:cNvPicPr>
            <a:picLocks noChangeAspect="1"/>
          </p:cNvPicPr>
          <p:nvPr/>
        </p:nvPicPr>
        <p:blipFill>
          <a:blip r:embed="rId3">
            <a:extLst/>
          </a:blip>
          <a:stretch>
            <a:fillRect/>
          </a:stretch>
        </p:blipFill>
        <p:spPr>
          <a:xfrm>
            <a:off x="3047999" y="2159000"/>
            <a:ext cx="18288002" cy="114300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67" name="Waterfall chart this chart tell about the profit w.r.t Sub-category."/>
          <p:cNvSpPr txBox="1"/>
          <p:nvPr>
            <p:ph type="subTitle" sz="quarter" idx="1"/>
          </p:nvPr>
        </p:nvSpPr>
        <p:spPr>
          <a:xfrm>
            <a:off x="2299329" y="-21021"/>
            <a:ext cx="20828002" cy="1977216"/>
          </a:xfrm>
          <a:prstGeom prst="rect">
            <a:avLst/>
          </a:prstGeom>
          <a:gradFill>
            <a:gsLst>
              <a:gs pos="0">
                <a:srgbClr val="7DF8FF"/>
              </a:gs>
              <a:gs pos="100000">
                <a:srgbClr val="ADBAB3"/>
              </a:gs>
            </a:gsLst>
            <a:lin ang="5400000"/>
          </a:gradFill>
        </p:spPr>
        <p:txBody>
          <a:bodyPr/>
          <a:lstStyle/>
          <a:p>
            <a:pPr/>
            <a:r>
              <a:t>Waterfall chart this chart tell about the profit w.r.t Sub-category.</a:t>
            </a:r>
          </a:p>
        </p:txBody>
      </p:sp>
      <p:pic>
        <p:nvPicPr>
          <p:cNvPr id="168" name="Screenshot 2021-02-26 at 9.02.55 PM.png" descr="Screenshot 2021-02-26 at 9.02.55 PM.png"/>
          <p:cNvPicPr>
            <a:picLocks noChangeAspect="1"/>
          </p:cNvPicPr>
          <p:nvPr/>
        </p:nvPicPr>
        <p:blipFill>
          <a:blip r:embed="rId3">
            <a:extLst/>
          </a:blip>
          <a:stretch>
            <a:fillRect/>
          </a:stretch>
        </p:blipFill>
        <p:spPr>
          <a:xfrm>
            <a:off x="3569329" y="2159000"/>
            <a:ext cx="18288002" cy="11430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71" name="Sales by sub-category bar chart this chart tell about the total sales w.r.t sub-category for e.g in this top selling product is phones."/>
          <p:cNvSpPr txBox="1"/>
          <p:nvPr>
            <p:ph type="subTitle" sz="quarter" idx="1"/>
          </p:nvPr>
        </p:nvSpPr>
        <p:spPr>
          <a:xfrm>
            <a:off x="1778000" y="50066"/>
            <a:ext cx="20828002" cy="1587507"/>
          </a:xfrm>
          <a:prstGeom prst="rect">
            <a:avLst/>
          </a:prstGeom>
          <a:gradFill>
            <a:gsLst>
              <a:gs pos="0">
                <a:srgbClr val="7DF8FF"/>
              </a:gs>
              <a:gs pos="100000">
                <a:srgbClr val="ADBAB3"/>
              </a:gs>
            </a:gsLst>
            <a:lin ang="5400000"/>
          </a:gradFill>
        </p:spPr>
        <p:txBody>
          <a:bodyPr/>
          <a:lstStyle>
            <a:lvl1pPr defTabSz="759459">
              <a:defRPr sz="4900"/>
            </a:lvl1pPr>
          </a:lstStyle>
          <a:p>
            <a:pPr/>
            <a:r>
              <a:t>Sales by sub-category bar chart this chart tell about the total sales w.r.t sub-category for e.g in this top selling product is phones.</a:t>
            </a:r>
          </a:p>
        </p:txBody>
      </p:sp>
      <p:pic>
        <p:nvPicPr>
          <p:cNvPr id="172" name="Screenshot 2021-02-26 at 9.03.02 PM.png" descr="Screenshot 2021-02-26 at 9.03.02 PM.png"/>
          <p:cNvPicPr>
            <a:picLocks noChangeAspect="1"/>
          </p:cNvPicPr>
          <p:nvPr/>
        </p:nvPicPr>
        <p:blipFill>
          <a:blip r:embed="rId3">
            <a:extLst/>
          </a:blip>
          <a:stretch>
            <a:fillRect/>
          </a:stretch>
        </p:blipFill>
        <p:spPr>
          <a:xfrm>
            <a:off x="2734136" y="1766672"/>
            <a:ext cx="18915728" cy="118223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75" name="Sales vs Quantity Scatter plot in this plot it tells about the quantity vs sales of the product.In this I have used customer name in detail mark type."/>
          <p:cNvSpPr txBox="1"/>
          <p:nvPr>
            <p:ph type="subTitle" sz="quarter" idx="1"/>
          </p:nvPr>
        </p:nvSpPr>
        <p:spPr>
          <a:xfrm>
            <a:off x="1446244" y="168551"/>
            <a:ext cx="20828002" cy="1587506"/>
          </a:xfrm>
          <a:prstGeom prst="rect">
            <a:avLst/>
          </a:prstGeom>
          <a:gradFill>
            <a:gsLst>
              <a:gs pos="0">
                <a:srgbClr val="7DF8FF"/>
              </a:gs>
              <a:gs pos="100000">
                <a:srgbClr val="ADBAB3"/>
              </a:gs>
            </a:gsLst>
            <a:lin ang="5400000"/>
          </a:gradFill>
        </p:spPr>
        <p:txBody>
          <a:bodyPr/>
          <a:lstStyle>
            <a:lvl1pPr defTabSz="742950">
              <a:defRPr sz="4800"/>
            </a:lvl1pPr>
          </a:lstStyle>
          <a:p>
            <a:pPr/>
            <a:r>
              <a:t>Sales vs Quantity Scatter plot in this plot it tells about the quantity vs sales of the product.In this I have used customer name in detail mark type.</a:t>
            </a:r>
          </a:p>
        </p:txBody>
      </p:sp>
      <p:pic>
        <p:nvPicPr>
          <p:cNvPr id="176" name="Screenshot 2021-02-26 at 9.03.07 PM.png" descr="Screenshot 2021-02-26 at 9.03.07 PM.png"/>
          <p:cNvPicPr>
            <a:picLocks noChangeAspect="1"/>
          </p:cNvPicPr>
          <p:nvPr/>
        </p:nvPicPr>
        <p:blipFill>
          <a:blip r:embed="rId3">
            <a:extLst/>
          </a:blip>
          <a:stretch>
            <a:fillRect/>
          </a:stretch>
        </p:blipFill>
        <p:spPr>
          <a:xfrm>
            <a:off x="2452247" y="1829004"/>
            <a:ext cx="18815996" cy="1175999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79" name="Bubble chart this chart tell about the Quantity of the product sold w.r.t region.i have used region as filter.For e.g in this chart Caribbean/cuba has maximum number of quantity sold."/>
          <p:cNvSpPr txBox="1"/>
          <p:nvPr>
            <p:ph type="subTitle" sz="quarter" idx="1"/>
          </p:nvPr>
        </p:nvSpPr>
        <p:spPr>
          <a:xfrm>
            <a:off x="2133451" y="168551"/>
            <a:ext cx="20828002" cy="1587506"/>
          </a:xfrm>
          <a:prstGeom prst="rect">
            <a:avLst/>
          </a:prstGeom>
          <a:gradFill>
            <a:gsLst>
              <a:gs pos="0">
                <a:srgbClr val="7DF8FF"/>
              </a:gs>
              <a:gs pos="100000">
                <a:srgbClr val="ADBAB3"/>
              </a:gs>
            </a:gsLst>
            <a:lin ang="5400000"/>
          </a:gradFill>
        </p:spPr>
        <p:txBody>
          <a:bodyPr/>
          <a:lstStyle>
            <a:lvl1pPr defTabSz="619125">
              <a:defRPr sz="4000"/>
            </a:lvl1pPr>
          </a:lstStyle>
          <a:p>
            <a:pPr/>
            <a:r>
              <a:t>Bubble chart this chart tell about the Quantity of the product sold w.r.t region.i have used region as filter.For e.g in this chart Caribbean/cuba has maximum number of quantity sold.</a:t>
            </a:r>
          </a:p>
        </p:txBody>
      </p:sp>
      <p:pic>
        <p:nvPicPr>
          <p:cNvPr id="180" name="Screenshot 2021-02-26 at 9.03.12 PM.png" descr="Screenshot 2021-02-26 at 9.03.12 PM.png"/>
          <p:cNvPicPr>
            <a:picLocks noChangeAspect="1"/>
          </p:cNvPicPr>
          <p:nvPr/>
        </p:nvPicPr>
        <p:blipFill>
          <a:blip r:embed="rId3">
            <a:extLst/>
          </a:blip>
          <a:stretch>
            <a:fillRect/>
          </a:stretch>
        </p:blipFill>
        <p:spPr>
          <a:xfrm>
            <a:off x="3111523" y="1794087"/>
            <a:ext cx="18871858" cy="1179491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83" name="Tableau Dashboard"/>
          <p:cNvSpPr txBox="1"/>
          <p:nvPr>
            <p:ph type="subTitle" sz="quarter" idx="1"/>
          </p:nvPr>
        </p:nvSpPr>
        <p:spPr>
          <a:xfrm>
            <a:off x="2417813" y="26370"/>
            <a:ext cx="20828002" cy="929973"/>
          </a:xfrm>
          <a:prstGeom prst="rect">
            <a:avLst/>
          </a:prstGeom>
          <a:gradFill>
            <a:gsLst>
              <a:gs pos="0">
                <a:srgbClr val="7DF8FF"/>
              </a:gs>
              <a:gs pos="100000">
                <a:srgbClr val="ADBAB3"/>
              </a:gs>
            </a:gsLst>
            <a:lin ang="5400000"/>
          </a:gradFill>
        </p:spPr>
        <p:txBody>
          <a:bodyPr/>
          <a:lstStyle/>
          <a:p>
            <a:pPr/>
            <a:r>
              <a:t>Tableau Dashboard</a:t>
            </a:r>
          </a:p>
        </p:txBody>
      </p:sp>
      <p:pic>
        <p:nvPicPr>
          <p:cNvPr id="184" name="Screenshot 2021-02-26 at 7.34.19 PM.png" descr="Screenshot 2021-02-26 at 7.34.19 PM.png"/>
          <p:cNvPicPr>
            <a:picLocks noChangeAspect="1"/>
          </p:cNvPicPr>
          <p:nvPr/>
        </p:nvPicPr>
        <p:blipFill>
          <a:blip r:embed="rId3">
            <a:extLst/>
          </a:blip>
          <a:stretch>
            <a:fillRect/>
          </a:stretch>
        </p:blipFill>
        <p:spPr>
          <a:xfrm>
            <a:off x="2549119" y="1000819"/>
            <a:ext cx="20231812" cy="1264488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pic>
        <p:nvPicPr>
          <p:cNvPr id="187" name="tb bi.mov" descr="tb bi.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88246" y="-399740"/>
            <a:ext cx="23512959" cy="14695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366" fill="hold"/>
                                        <p:tgtEl>
                                          <p:spTgt spid="18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187"/>
                </p:tgtEl>
              </p:cMediaNode>
            </p:video>
            <p:seq concurrent="1" prevAc="none" nextAc="seek">
              <p:cTn id="12" evtFilter="cancelBubble" nodeType="interactiveSeq" restart="whenNotActive" fill="hold">
                <p:stCondLst>
                  <p:cond delay="0" evt="onClick">
                    <p:tgtEl>
                      <p:spTgt spid="187"/>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87"/>
                                        </p:tgtEl>
                                      </p:cBhvr>
                                    </p:cmd>
                                  </p:childTnLst>
                                </p:cTn>
                              </p:par>
                            </p:childTnLst>
                          </p:cTn>
                        </p:par>
                      </p:childTnLst>
                    </p:cTn>
                  </p:par>
                </p:childTnLst>
              </p:cTn>
              <p:nextCondLst>
                <p:cond delay="0" evt="onClick">
                  <p:tgtEl>
                    <p:spTgt spid="18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90" name="This Global superstore dataset analysis helped me to analyse the sales, profit, discount and number of  quantity ordered from the superstore from different part of the countries.…"/>
          <p:cNvSpPr txBox="1"/>
          <p:nvPr>
            <p:ph type="subTitle" idx="1"/>
          </p:nvPr>
        </p:nvSpPr>
        <p:spPr>
          <a:xfrm>
            <a:off x="1778000" y="2096153"/>
            <a:ext cx="20828000" cy="11555694"/>
          </a:xfrm>
          <a:prstGeom prst="rect">
            <a:avLst/>
          </a:prstGeom>
          <a:gradFill>
            <a:gsLst>
              <a:gs pos="0">
                <a:srgbClr val="7DF8FF"/>
              </a:gs>
              <a:gs pos="100000">
                <a:srgbClr val="ADBAB3"/>
              </a:gs>
            </a:gsLst>
            <a:lin ang="5400000"/>
          </a:gradFill>
        </p:spPr>
        <p:txBody>
          <a:bodyPr/>
          <a:lstStyle/>
          <a:p>
            <a:pPr defTabSz="586104">
              <a:defRPr sz="3800"/>
            </a:pPr>
            <a:r>
              <a:t>This Global superstore dataset analysis helped me to analyse the sales, profit, discount and number of  quantity ordered from the superstore from different part of the countries.</a:t>
            </a:r>
          </a:p>
          <a:p>
            <a:pPr defTabSz="586104">
              <a:defRPr sz="3800"/>
            </a:pPr>
          </a:p>
          <a:p>
            <a:pPr marL="507204" indent="-507204" defTabSz="586104">
              <a:buSzPct val="125000"/>
              <a:buChar char="•"/>
              <a:defRPr sz="3800"/>
            </a:pPr>
            <a:r>
              <a:t>With the help of trend line chart I have visualised the number of quantity sold w.r.t weekly.</a:t>
            </a:r>
          </a:p>
          <a:p>
            <a:pPr marL="507204" indent="-507204" defTabSz="586104">
              <a:buSzPct val="125000"/>
              <a:buChar char="•"/>
              <a:defRPr sz="3800"/>
            </a:pPr>
            <a:r>
              <a:t>With the help of bar chart I have visualised sales, profit and discount of product w.r.t segment.</a:t>
            </a:r>
          </a:p>
          <a:p>
            <a:pPr marL="507204" indent="-507204" defTabSz="586104">
              <a:buSzPct val="125000"/>
              <a:buChar char="•"/>
              <a:defRPr sz="3800"/>
            </a:pPr>
            <a:r>
              <a:t>With the help of scatter plot I have visualised the sales, profit, discount and quantity w.r.t x and y axis.</a:t>
            </a:r>
          </a:p>
          <a:p>
            <a:pPr marL="507204" indent="-507204" defTabSz="586104">
              <a:buSzPct val="125000"/>
              <a:buChar char="•"/>
              <a:defRPr sz="3800"/>
            </a:pPr>
            <a:r>
              <a:t>With the help of heat map I have visualised Top 20 sales, profit and discount w.r.t category and sub-category.</a:t>
            </a:r>
          </a:p>
          <a:p>
            <a:pPr marL="507204" indent="-507204" defTabSz="586104">
              <a:buSzPct val="125000"/>
              <a:buChar char="•"/>
              <a:defRPr sz="3800"/>
            </a:pPr>
            <a:r>
              <a:t>With the help of map chart I have visualised the sales, quantity, discount and profit w.r.t Country / state and city.</a:t>
            </a:r>
          </a:p>
          <a:p>
            <a:pPr marL="507204" indent="-507204" defTabSz="586104">
              <a:buSzPct val="125000"/>
              <a:buChar char="•"/>
              <a:defRPr sz="3800"/>
            </a:pPr>
            <a:r>
              <a:t>With the help of dual axis chart I have visualised the sales, profit and avg. discount w.r.t months.</a:t>
            </a:r>
          </a:p>
          <a:p>
            <a:pPr marL="507204" indent="-507204" defTabSz="586104">
              <a:buSzPct val="125000"/>
              <a:buChar char="•"/>
              <a:defRPr sz="3800"/>
            </a:pPr>
            <a:r>
              <a:t>With the help of area chart I have visualised total sales based on the segment.</a:t>
            </a:r>
          </a:p>
          <a:p>
            <a:pPr marL="507204" indent="-507204" defTabSz="586104">
              <a:buSzPct val="125000"/>
              <a:buChar char="•"/>
              <a:defRPr sz="3800"/>
            </a:pPr>
            <a:r>
              <a:t>With waterfall chart I have visualised profit w.r.t sub-category. </a:t>
            </a:r>
          </a:p>
          <a:p>
            <a:pPr marL="507204" indent="-507204" defTabSz="586104">
              <a:buSzPct val="125000"/>
              <a:buChar char="•"/>
              <a:defRPr sz="3800"/>
            </a:pPr>
            <a:r>
              <a:t>With the help of bar chart I have visualised top selling product which in this case is phones.</a:t>
            </a:r>
          </a:p>
          <a:p>
            <a:pPr marL="507204" indent="-507204" defTabSz="586104">
              <a:buSzPct val="125000"/>
              <a:buChar char="•"/>
              <a:defRPr sz="3800"/>
            </a:pPr>
            <a:r>
              <a:t>With the help of sales vs quantity scatter plot I have visualised sales w.r.t quantity.</a:t>
            </a:r>
          </a:p>
          <a:p>
            <a:pPr marL="507204" indent="-507204" defTabSz="586104">
              <a:buSzPct val="125000"/>
              <a:buChar char="•"/>
              <a:defRPr sz="3800"/>
            </a:pPr>
            <a:r>
              <a:t> With the help of bubble chart I have visualised maximum number of quantity sold w.r.t Region.</a:t>
            </a:r>
          </a:p>
        </p:txBody>
      </p:sp>
      <p:sp>
        <p:nvSpPr>
          <p:cNvPr id="191" name="Conclusion"/>
          <p:cNvSpPr txBox="1"/>
          <p:nvPr>
            <p:ph type="ctrTitle"/>
          </p:nvPr>
        </p:nvSpPr>
        <p:spPr>
          <a:xfrm>
            <a:off x="1778000" y="122406"/>
            <a:ext cx="20828002" cy="1587506"/>
          </a:xfrm>
          <a:prstGeom prst="rect">
            <a:avLst/>
          </a:prstGeom>
          <a:gradFill>
            <a:gsLst>
              <a:gs pos="0">
                <a:srgbClr val="7DF8FF"/>
              </a:gs>
              <a:gs pos="100000">
                <a:srgbClr val="ADBAB3"/>
              </a:gs>
            </a:gsLst>
            <a:lin ang="5400000"/>
          </a:gradFill>
        </p:spPr>
        <p:txBody>
          <a:bodyPr/>
          <a:lstStyle>
            <a:lvl1pPr defTabSz="718184">
              <a:defRPr sz="9700"/>
            </a:lvl1pPr>
          </a:lstStyle>
          <a:p>
            <a:pPr/>
            <a:r>
              <a:t>Conclusion</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94" name="Video Link -:"/>
          <p:cNvSpPr txBox="1"/>
          <p:nvPr>
            <p:ph type="ctrTitle"/>
          </p:nvPr>
        </p:nvSpPr>
        <p:spPr>
          <a:xfrm>
            <a:off x="1778000" y="394439"/>
            <a:ext cx="20828001" cy="10824280"/>
          </a:xfrm>
          <a:prstGeom prst="rect">
            <a:avLst/>
          </a:prstGeom>
          <a:gradFill>
            <a:gsLst>
              <a:gs pos="0">
                <a:srgbClr val="7DF8FF"/>
              </a:gs>
              <a:gs pos="100000">
                <a:srgbClr val="ADBAB3"/>
              </a:gs>
            </a:gsLst>
            <a:lin ang="5400000"/>
          </a:gradFill>
        </p:spPr>
        <p:txBody>
          <a:bodyPr/>
          <a:lstStyle/>
          <a:p>
            <a:pPr defTabSz="726440">
              <a:defRPr sz="9800"/>
            </a:pPr>
            <a:r>
              <a:t>Video Link </a:t>
            </a:r>
          </a:p>
          <a:p>
            <a:pPr defTabSz="726440">
              <a:defRPr sz="9800"/>
            </a:pPr>
          </a:p>
          <a:p>
            <a:pPr defTabSz="726440">
              <a:defRPr sz="9800"/>
            </a:pPr>
          </a:p>
          <a:p>
            <a:pPr defTabSz="726440">
              <a:defRPr sz="9800"/>
            </a:pPr>
            <a:r>
              <a:t> </a:t>
            </a:r>
          </a:p>
          <a:p>
            <a:pPr defTabSz="726440">
              <a:defRPr sz="9800"/>
            </a:pPr>
          </a:p>
        </p:txBody>
      </p:sp>
      <p:sp>
        <p:nvSpPr>
          <p:cNvPr id="195" name="Tableau project video presentation"/>
          <p:cNvSpPr txBox="1"/>
          <p:nvPr/>
        </p:nvSpPr>
        <p:spPr>
          <a:xfrm>
            <a:off x="6105784" y="5605091"/>
            <a:ext cx="12172432" cy="1028701"/>
          </a:xfrm>
          <a:prstGeom prst="rect">
            <a:avLst/>
          </a:prstGeom>
          <a:gradFill>
            <a:gsLst>
              <a:gs pos="0">
                <a:srgbClr val="7DF8FF"/>
              </a:gs>
              <a:gs pos="100000">
                <a:srgbClr val="ADBAB3"/>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12700">
              <a:defRPr sz="6100" u="sng">
                <a:solidFill>
                  <a:srgbClr val="0000FF"/>
                </a:solidFill>
                <a:uFill>
                  <a:solidFill>
                    <a:srgbClr val="0000FF"/>
                  </a:solidFill>
                </a:uFill>
                <a:hlinkClick r:id="rId3" invalidUrl="" action="" tgtFrame="" tooltip="" history="1" highlightClick="0" endSnd="0"/>
              </a:defRPr>
            </a:lvl1pPr>
          </a:lstStyle>
          <a:p>
            <a:pPr/>
            <a:r>
              <a:rPr>
                <a:hlinkClick r:id="rId3" invalidUrl="" action="" tgtFrame="" tooltip="" history="1" highlightClick="0" endSnd="0"/>
              </a:rPr>
              <a:t>Tableau project video presentation</a:t>
            </a:r>
          </a:p>
        </p:txBody>
      </p:sp>
      <p:sp>
        <p:nvSpPr>
          <p:cNvPr id="196" name="https://youtu.be/aUOUoSjnWJw"/>
          <p:cNvSpPr txBox="1"/>
          <p:nvPr/>
        </p:nvSpPr>
        <p:spPr>
          <a:xfrm>
            <a:off x="6175064" y="8021633"/>
            <a:ext cx="12033874" cy="1092201"/>
          </a:xfrm>
          <a:prstGeom prst="rect">
            <a:avLst/>
          </a:prstGeom>
          <a:gradFill>
            <a:gsLst>
              <a:gs pos="0">
                <a:srgbClr val="7DF8FF"/>
              </a:gs>
              <a:gs pos="100000">
                <a:srgbClr val="ADBAB3"/>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6500"/>
            </a:lvl1pPr>
          </a:lstStyle>
          <a:p>
            <a:pPr/>
            <a:r>
              <a:t>https://youtu.be/aUOUoSjnWJw</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27" name="Data Source"/>
          <p:cNvSpPr txBox="1"/>
          <p:nvPr>
            <p:ph type="ctrTitle"/>
          </p:nvPr>
        </p:nvSpPr>
        <p:spPr>
          <a:xfrm>
            <a:off x="1778000" y="319542"/>
            <a:ext cx="20828002" cy="1587506"/>
          </a:xfrm>
          <a:prstGeom prst="rect">
            <a:avLst/>
          </a:prstGeom>
          <a:gradFill>
            <a:gsLst>
              <a:gs pos="0">
                <a:srgbClr val="7DF8FF"/>
              </a:gs>
              <a:gs pos="100000">
                <a:srgbClr val="ADBAB3"/>
              </a:gs>
            </a:gsLst>
            <a:lin ang="5400000"/>
          </a:gradFill>
        </p:spPr>
        <p:txBody>
          <a:bodyPr/>
          <a:lstStyle>
            <a:lvl1pPr defTabSz="718184">
              <a:defRPr sz="9700"/>
            </a:lvl1pPr>
          </a:lstStyle>
          <a:p>
            <a:pPr/>
            <a:r>
              <a:t>Data Source</a:t>
            </a:r>
          </a:p>
        </p:txBody>
      </p:sp>
      <p:pic>
        <p:nvPicPr>
          <p:cNvPr id="128" name="Screenshot 2021-02-26 at 7.33.18 PM.png" descr="Screenshot 2021-02-26 at 7.33.18 PM.png"/>
          <p:cNvPicPr>
            <a:picLocks noChangeAspect="1"/>
          </p:cNvPicPr>
          <p:nvPr/>
        </p:nvPicPr>
        <p:blipFill>
          <a:blip r:embed="rId3">
            <a:extLst/>
          </a:blip>
          <a:stretch>
            <a:fillRect/>
          </a:stretch>
        </p:blipFill>
        <p:spPr>
          <a:xfrm>
            <a:off x="34463" y="4693060"/>
            <a:ext cx="24315074" cy="15196921"/>
          </a:xfrm>
          <a:prstGeom prst="rect">
            <a:avLst/>
          </a:prstGeom>
          <a:ln w="12700">
            <a:miter lim="400000"/>
          </a:ln>
        </p:spPr>
      </p:pic>
      <p:sp>
        <p:nvSpPr>
          <p:cNvPr id="129" name="Data Source :…"/>
          <p:cNvSpPr txBox="1"/>
          <p:nvPr>
            <p:ph type="subTitle" idx="1"/>
          </p:nvPr>
        </p:nvSpPr>
        <p:spPr>
          <a:xfrm>
            <a:off x="1778000" y="2747014"/>
            <a:ext cx="20828002" cy="8221972"/>
          </a:xfrm>
          <a:prstGeom prst="rect">
            <a:avLst/>
          </a:prstGeom>
          <a:gradFill>
            <a:gsLst>
              <a:gs pos="0">
                <a:srgbClr val="7DF8FF"/>
              </a:gs>
              <a:gs pos="100000">
                <a:srgbClr val="ADBAB3"/>
              </a:gs>
            </a:gsLst>
            <a:lin ang="5400000"/>
          </a:gradFill>
        </p:spPr>
        <p:txBody>
          <a:bodyPr/>
          <a:lstStyle/>
          <a:p>
            <a:pPr algn="l" defTabSz="528319">
              <a:defRPr b="1" sz="3400">
                <a:solidFill>
                  <a:schemeClr val="accent1"/>
                </a:solidFill>
              </a:defRPr>
            </a:pPr>
            <a:r>
              <a:t>Data Source :</a:t>
            </a:r>
          </a:p>
          <a:p>
            <a:pPr algn="l" defTabSz="528319">
              <a:defRPr b="1" sz="3400">
                <a:solidFill>
                  <a:schemeClr val="accent1"/>
                </a:solidFill>
              </a:defRPr>
            </a:pPr>
          </a:p>
          <a:p>
            <a:pPr algn="l" defTabSz="528319">
              <a:defRPr b="1" sz="3400">
                <a:solidFill>
                  <a:schemeClr val="accent1"/>
                </a:solidFill>
              </a:defRPr>
            </a:pPr>
          </a:p>
          <a:p>
            <a:pPr algn="l" defTabSz="528319">
              <a:defRPr b="1" sz="3400">
                <a:solidFill>
                  <a:schemeClr val="accent1"/>
                </a:solidFill>
              </a:defRPr>
            </a:pPr>
            <a:r>
              <a:t> </a:t>
            </a:r>
          </a:p>
          <a:p>
            <a:pPr algn="l" defTabSz="528319">
              <a:defRPr b="1" sz="3400">
                <a:solidFill>
                  <a:schemeClr val="accent1"/>
                </a:solidFill>
              </a:defRPr>
            </a:pPr>
            <a:r>
              <a:t>The Dataset I have used in this project has been taken from kaggle. This data set has 24 Columns And 51291 Rows</a:t>
            </a:r>
          </a:p>
          <a:p>
            <a:pPr algn="l" defTabSz="528319">
              <a:defRPr b="1" sz="3400">
                <a:solidFill>
                  <a:schemeClr val="accent1"/>
                </a:solidFill>
              </a:defRPr>
            </a:pPr>
            <a:r>
              <a:t>Each Row Represents 1 customer transaction with all valuable transaction</a:t>
            </a:r>
          </a:p>
          <a:p>
            <a:pPr algn="l" defTabSz="528319">
              <a:defRPr b="1" sz="3400">
                <a:solidFill>
                  <a:schemeClr val="accent1"/>
                </a:solidFill>
              </a:defRPr>
            </a:pPr>
            <a:r>
              <a:t>We have order id of the product,Order date, ship date in which product is shipped, ship mode wheather it is through first, second or standard class,Unique customer id,Customer name,Segment</a:t>
            </a:r>
          </a:p>
          <a:p>
            <a:pPr algn="l" defTabSz="528319">
              <a:defRPr b="1" sz="3400">
                <a:solidFill>
                  <a:schemeClr val="accent1"/>
                </a:solidFill>
              </a:defRPr>
            </a:pPr>
            <a:r>
              <a:t>Wheather the order is placed by consumer, corporate or home office, city from which order is placed,State from which order is placed, Country ,postal code, Market, Region, product id, category, sub-category, product name ,sales,Quantity,Discount,Profit,Shipping cost And Order priority.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99" name="THANK YOU"/>
          <p:cNvSpPr txBox="1"/>
          <p:nvPr>
            <p:ph type="ctrTitle"/>
          </p:nvPr>
        </p:nvSpPr>
        <p:spPr>
          <a:xfrm>
            <a:off x="1778000" y="5008355"/>
            <a:ext cx="20828000" cy="1938548"/>
          </a:xfrm>
          <a:prstGeom prst="rect">
            <a:avLst/>
          </a:prstGeom>
          <a:gradFill>
            <a:gsLst>
              <a:gs pos="0">
                <a:srgbClr val="7DF8FF"/>
              </a:gs>
              <a:gs pos="100000">
                <a:srgbClr val="ADBAB3"/>
              </a:gs>
            </a:gsLst>
            <a:lin ang="5400000"/>
          </a:gradFill>
        </p:spPr>
        <p:txBody>
          <a:body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32" name="Problem Statements And Steps"/>
          <p:cNvSpPr txBox="1"/>
          <p:nvPr>
            <p:ph type="ctrTitle"/>
          </p:nvPr>
        </p:nvSpPr>
        <p:spPr>
          <a:xfrm>
            <a:off x="1778000" y="45025"/>
            <a:ext cx="20828002" cy="1343213"/>
          </a:xfrm>
          <a:prstGeom prst="rect">
            <a:avLst/>
          </a:prstGeom>
          <a:gradFill>
            <a:gsLst>
              <a:gs pos="0">
                <a:srgbClr val="7DF8FF"/>
              </a:gs>
              <a:gs pos="100000">
                <a:srgbClr val="ADBAB3"/>
              </a:gs>
            </a:gsLst>
            <a:lin ang="5400000"/>
          </a:gradFill>
        </p:spPr>
        <p:txBody>
          <a:bodyPr/>
          <a:lstStyle>
            <a:lvl1pPr defTabSz="610456">
              <a:defRPr sz="8200"/>
            </a:lvl1pPr>
          </a:lstStyle>
          <a:p>
            <a:pPr/>
            <a:r>
              <a:t>Problem Statements And Steps </a:t>
            </a:r>
          </a:p>
        </p:txBody>
      </p:sp>
      <p:sp>
        <p:nvSpPr>
          <p:cNvPr id="133" name="Shopping online is currently the need of the hour. Because of this COVID, it's not easy to walk in a store randomly and buy anything you want. I this I am trying to understand a few things like…"/>
          <p:cNvSpPr txBox="1"/>
          <p:nvPr>
            <p:ph type="subTitle" idx="1"/>
          </p:nvPr>
        </p:nvSpPr>
        <p:spPr>
          <a:xfrm>
            <a:off x="1778000" y="1799329"/>
            <a:ext cx="20828000" cy="11721046"/>
          </a:xfrm>
          <a:prstGeom prst="rect">
            <a:avLst/>
          </a:prstGeom>
          <a:gradFill>
            <a:gsLst>
              <a:gs pos="0">
                <a:srgbClr val="7DF8FF"/>
              </a:gs>
              <a:gs pos="100000">
                <a:srgbClr val="ADBAB3"/>
              </a:gs>
            </a:gsLst>
            <a:lin ang="5400000"/>
          </a:gradFill>
        </p:spPr>
        <p:txBody>
          <a:bodyPr/>
          <a:lstStyle/>
          <a:p>
            <a:pPr algn="l" defTabSz="457200">
              <a:spcBef>
                <a:spcPts val="1000"/>
              </a:spcBef>
              <a:defRPr sz="5200">
                <a:solidFill>
                  <a:srgbClr val="000000">
                    <a:alpha val="70196"/>
                  </a:srgbClr>
                </a:solidFill>
                <a:latin typeface="+mj-lt"/>
                <a:ea typeface="+mj-ea"/>
                <a:cs typeface="+mj-cs"/>
                <a:sym typeface="Helvetica"/>
              </a:defRPr>
            </a:pPr>
            <a:r>
              <a:t>Shopping online is currently the need of the hour. Because of this COVID, it's not easy to walk in a store randomly and buy anything you want. I this I am trying to understand a few things like</a:t>
            </a:r>
          </a:p>
          <a:p>
            <a:pPr marL="457200" indent="-317500" algn="l" defTabSz="457200">
              <a:spcBef>
                <a:spcPts val="400"/>
              </a:spcBef>
              <a:buClr>
                <a:srgbClr val="000000">
                  <a:alpha val="70196"/>
                </a:srgbClr>
              </a:buClr>
              <a:buSzPct val="125000"/>
              <a:buFont typeface="Helvetica"/>
              <a:buChar char="•"/>
              <a:defRPr sz="5200">
                <a:solidFill>
                  <a:srgbClr val="000000">
                    <a:alpha val="70196"/>
                  </a:srgbClr>
                </a:solidFill>
                <a:latin typeface="+mj-lt"/>
                <a:ea typeface="+mj-ea"/>
                <a:cs typeface="+mj-cs"/>
                <a:sym typeface="Helvetica"/>
              </a:defRPr>
            </a:pPr>
            <a:r>
              <a:t>Customers Analysis</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Profile the customers based on their frequency of purchase - calculate frequency of purchase for each customer</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Do the high frequent customers are contributing more revenue</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Are they also profitable - what is the profit margin across the buckets</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Which customer segment is most profitable in each year.</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How the customers are distributed across the countries- </a:t>
            </a:r>
          </a:p>
          <a:p>
            <a:pPr marL="457200" indent="-317500" algn="l" defTabSz="457200">
              <a:spcBef>
                <a:spcPts val="400"/>
              </a:spcBef>
              <a:buClr>
                <a:srgbClr val="000000">
                  <a:alpha val="70196"/>
                </a:srgbClr>
              </a:buClr>
              <a:buSzPct val="100000"/>
              <a:buAutoNum type="arabicPeriod" startAt="1"/>
              <a:defRPr sz="5200">
                <a:solidFill>
                  <a:srgbClr val="000000">
                    <a:alpha val="70196"/>
                  </a:srgbClr>
                </a:solidFill>
                <a:latin typeface="+mj-lt"/>
                <a:ea typeface="+mj-ea"/>
                <a:cs typeface="+mj-cs"/>
                <a:sym typeface="Helvetica"/>
              </a:defRPr>
            </a:pPr>
            <a:r>
              <a:t>With this superstore dataset I have to Analyse the sales, profit, quantity of product and discount w.r.t Country/state and cities of the various type of product ordered by different type of segment.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36" name="Product Analysis…"/>
          <p:cNvSpPr txBox="1"/>
          <p:nvPr>
            <p:ph type="subTitle" idx="1"/>
          </p:nvPr>
        </p:nvSpPr>
        <p:spPr>
          <a:xfrm>
            <a:off x="1778000" y="304409"/>
            <a:ext cx="20828000" cy="12273351"/>
          </a:xfrm>
          <a:prstGeom prst="rect">
            <a:avLst/>
          </a:prstGeom>
          <a:gradFill>
            <a:gsLst>
              <a:gs pos="0">
                <a:srgbClr val="7DF8FF"/>
              </a:gs>
              <a:gs pos="100000">
                <a:srgbClr val="ADBAB3"/>
              </a:gs>
            </a:gsLst>
            <a:lin ang="5400000"/>
          </a:gradFill>
        </p:spPr>
        <p:txBody>
          <a:bodyPr/>
          <a:lstStyle/>
          <a:p>
            <a:pPr marL="457198" indent="-317499" algn="l" defTabSz="457200">
              <a:spcBef>
                <a:spcPts val="400"/>
              </a:spcBef>
              <a:buClr>
                <a:srgbClr val="000000">
                  <a:alpha val="70196"/>
                </a:srgbClr>
              </a:buClr>
              <a:buSzPct val="125000"/>
              <a:buFont typeface="Helvetica"/>
              <a:buChar char="•"/>
              <a:defRPr sz="5900">
                <a:solidFill>
                  <a:srgbClr val="000000">
                    <a:alpha val="70196"/>
                  </a:srgbClr>
                </a:solidFill>
                <a:latin typeface="+mj-lt"/>
                <a:ea typeface="+mj-ea"/>
                <a:cs typeface="+mj-cs"/>
                <a:sym typeface="Helvetica"/>
              </a:defRPr>
            </a:pPr>
            <a:r>
              <a:t>Product Analysis</a:t>
            </a:r>
          </a:p>
          <a:p>
            <a:pPr marL="457198" indent="-317499" algn="l" defTabSz="457200">
              <a:spcBef>
                <a:spcPts val="400"/>
              </a:spcBef>
              <a:buClr>
                <a:srgbClr val="000000">
                  <a:alpha val="70196"/>
                </a:srgbClr>
              </a:buClr>
              <a:buSzPct val="100000"/>
              <a:buAutoNum type="arabicPeriod" startAt="1"/>
              <a:defRPr sz="5900">
                <a:solidFill>
                  <a:srgbClr val="000000">
                    <a:alpha val="70196"/>
                  </a:srgbClr>
                </a:solidFill>
                <a:latin typeface="+mj-lt"/>
                <a:ea typeface="+mj-ea"/>
                <a:cs typeface="+mj-cs"/>
                <a:sym typeface="Helvetica"/>
              </a:defRPr>
            </a:pPr>
            <a:r>
              <a:t>Which country has top sales?</a:t>
            </a:r>
          </a:p>
          <a:p>
            <a:pPr marL="457198" indent="-317499" algn="l" defTabSz="457200">
              <a:spcBef>
                <a:spcPts val="400"/>
              </a:spcBef>
              <a:buClr>
                <a:srgbClr val="000000">
                  <a:alpha val="70196"/>
                </a:srgbClr>
              </a:buClr>
              <a:buSzPct val="100000"/>
              <a:buAutoNum type="arabicPeriod" startAt="1"/>
              <a:defRPr sz="5900">
                <a:solidFill>
                  <a:srgbClr val="000000">
                    <a:alpha val="70196"/>
                  </a:srgbClr>
                </a:solidFill>
                <a:latin typeface="+mj-lt"/>
                <a:ea typeface="+mj-ea"/>
                <a:cs typeface="+mj-cs"/>
                <a:sym typeface="Helvetica"/>
              </a:defRPr>
            </a:pPr>
            <a:r>
              <a:t>Which are the top 5 profit-making product types on a yearly basis</a:t>
            </a:r>
          </a:p>
          <a:p>
            <a:pPr marL="457198" indent="-317499" algn="l" defTabSz="457200">
              <a:spcBef>
                <a:spcPts val="400"/>
              </a:spcBef>
              <a:buClr>
                <a:srgbClr val="000000">
                  <a:alpha val="70196"/>
                </a:srgbClr>
              </a:buClr>
              <a:buSzPct val="100000"/>
              <a:buAutoNum type="arabicPeriod" startAt="1"/>
              <a:defRPr sz="5900">
                <a:solidFill>
                  <a:srgbClr val="000000">
                    <a:alpha val="70196"/>
                  </a:srgbClr>
                </a:solidFill>
                <a:latin typeface="+mj-lt"/>
                <a:ea typeface="+mj-ea"/>
                <a:cs typeface="+mj-cs"/>
                <a:sym typeface="Helvetica"/>
              </a:defRPr>
            </a:pPr>
            <a:r>
              <a:t>How is the product price varying with sales - Is there any increase in sales with the decrease in price at a day level</a:t>
            </a:r>
          </a:p>
          <a:p>
            <a:pPr marL="457198" indent="-317499" algn="l" defTabSz="457200">
              <a:spcBef>
                <a:spcPts val="400"/>
              </a:spcBef>
              <a:buClr>
                <a:srgbClr val="000000">
                  <a:alpha val="70196"/>
                </a:srgbClr>
              </a:buClr>
              <a:buSzPct val="100000"/>
              <a:buAutoNum type="arabicPeriod" startAt="1"/>
              <a:defRPr sz="5900">
                <a:solidFill>
                  <a:srgbClr val="000000">
                    <a:alpha val="70196"/>
                  </a:srgbClr>
                </a:solidFill>
                <a:latin typeface="+mj-lt"/>
                <a:ea typeface="+mj-ea"/>
                <a:cs typeface="+mj-cs"/>
                <a:sym typeface="Helvetica"/>
              </a:defRPr>
            </a:pPr>
            <a:r>
              <a:t>What is the average delivery time across the counties - bar plot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39" name="Line Chart Of Quantity vs Order date.In this I have used a parameter named Sel_Quantity which act as reference line according to which we can tell wheather the sales went good or bad.Alongwith that I have used a filter of country."/>
          <p:cNvSpPr txBox="1"/>
          <p:nvPr>
            <p:ph type="subTitle" sz="quarter" idx="1"/>
          </p:nvPr>
        </p:nvSpPr>
        <p:spPr>
          <a:xfrm>
            <a:off x="1777999" y="169560"/>
            <a:ext cx="20828002" cy="1587506"/>
          </a:xfrm>
          <a:prstGeom prst="rect">
            <a:avLst/>
          </a:prstGeom>
          <a:gradFill>
            <a:gsLst>
              <a:gs pos="0">
                <a:srgbClr val="7DF8FF"/>
              </a:gs>
              <a:gs pos="100000">
                <a:srgbClr val="ADBAB3"/>
              </a:gs>
            </a:gsLst>
            <a:lin ang="5400000"/>
          </a:gradFill>
        </p:spPr>
        <p:txBody>
          <a:bodyPr/>
          <a:lstStyle>
            <a:lvl1pPr defTabSz="503555">
              <a:defRPr sz="3200"/>
            </a:lvl1pPr>
          </a:lstStyle>
          <a:p>
            <a:pPr/>
            <a:r>
              <a:t>Line Chart Of Quantity vs Order date.In this I have used a parameter named Sel_Quantity which act as reference line according to which we can tell wheather the sales went good or bad.Alongwith that I have used a filter of country.</a:t>
            </a:r>
          </a:p>
        </p:txBody>
      </p:sp>
      <p:pic>
        <p:nvPicPr>
          <p:cNvPr id="140" name="Screenshot 2021-02-26 at 7.33.26 PM.png" descr="Screenshot 2021-02-26 at 7.33.26 PM.png"/>
          <p:cNvPicPr>
            <a:picLocks noChangeAspect="1"/>
          </p:cNvPicPr>
          <p:nvPr/>
        </p:nvPicPr>
        <p:blipFill>
          <a:blip r:embed="rId3">
            <a:extLst/>
          </a:blip>
          <a:stretch>
            <a:fillRect/>
          </a:stretch>
        </p:blipFill>
        <p:spPr>
          <a:xfrm>
            <a:off x="3438302" y="2020011"/>
            <a:ext cx="18522828" cy="1157677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43" name="Segment info bar chart in this I have used filter on region and also I have created as parameter names sel_measure which tell about sales, profit, discount and quantity with respect to Segment."/>
          <p:cNvSpPr txBox="1"/>
          <p:nvPr>
            <p:ph type="subTitle" sz="quarter" idx="1"/>
          </p:nvPr>
        </p:nvSpPr>
        <p:spPr>
          <a:xfrm>
            <a:off x="2228239" y="-69426"/>
            <a:ext cx="20828002" cy="1587507"/>
          </a:xfrm>
          <a:prstGeom prst="rect">
            <a:avLst/>
          </a:prstGeom>
          <a:gradFill>
            <a:gsLst>
              <a:gs pos="0">
                <a:srgbClr val="7DF8FF"/>
              </a:gs>
              <a:gs pos="100000">
                <a:srgbClr val="ADBAB3"/>
              </a:gs>
            </a:gsLst>
            <a:lin ang="5400000"/>
          </a:gradFill>
        </p:spPr>
        <p:txBody>
          <a:bodyPr/>
          <a:lstStyle>
            <a:lvl1pPr defTabSz="569594">
              <a:defRPr sz="3700"/>
            </a:lvl1pPr>
          </a:lstStyle>
          <a:p>
            <a:pPr/>
            <a:r>
              <a:t>Segment info bar chart in this I have used filter on region and also I have created as parameter names sel_measure which tell about sales, profit, discount and quantity with respect to Segment.</a:t>
            </a:r>
          </a:p>
        </p:txBody>
      </p:sp>
      <p:pic>
        <p:nvPicPr>
          <p:cNvPr id="144" name="Screenshot 2021-02-26 at 7.33.32 PM.png" descr="Screenshot 2021-02-26 at 7.33.32 PM.png"/>
          <p:cNvPicPr>
            <a:picLocks noChangeAspect="1"/>
          </p:cNvPicPr>
          <p:nvPr/>
        </p:nvPicPr>
        <p:blipFill>
          <a:blip r:embed="rId3">
            <a:extLst/>
          </a:blip>
          <a:stretch>
            <a:fillRect/>
          </a:stretch>
        </p:blipFill>
        <p:spPr>
          <a:xfrm>
            <a:off x="3498239" y="2443358"/>
            <a:ext cx="18288002" cy="1143000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47" name="Customer info variable scatter plot in this plot I have created two parameter for x and y axis it tells about the sale, discount, quantity and profit w.r.t x and y axis and also I have added customer name into detail mark type to show the customer names "/>
          <p:cNvSpPr txBox="1"/>
          <p:nvPr>
            <p:ph type="subTitle" sz="quarter" idx="1"/>
          </p:nvPr>
        </p:nvSpPr>
        <p:spPr>
          <a:xfrm>
            <a:off x="1777999" y="280984"/>
            <a:ext cx="20828002" cy="1587507"/>
          </a:xfrm>
          <a:prstGeom prst="rect">
            <a:avLst/>
          </a:prstGeom>
          <a:gradFill>
            <a:gsLst>
              <a:gs pos="0">
                <a:srgbClr val="7DF8FF"/>
              </a:gs>
              <a:gs pos="100000">
                <a:srgbClr val="ADBAB3"/>
              </a:gs>
            </a:gsLst>
            <a:lin ang="5400000"/>
          </a:gradFill>
        </p:spPr>
        <p:txBody>
          <a:bodyPr/>
          <a:lstStyle>
            <a:lvl1pPr defTabSz="503555">
              <a:defRPr sz="3200"/>
            </a:lvl1pPr>
          </a:lstStyle>
          <a:p>
            <a:pPr/>
            <a:r>
              <a:t>Customer info variable scatter plot in this plot I have created two parameter for x and y axis it tells about the sale, discount, quantity and profit w.r.t x and y axis and also I have added customer name into detail mark type to show the customer names on the plot.</a:t>
            </a:r>
          </a:p>
        </p:txBody>
      </p:sp>
      <p:pic>
        <p:nvPicPr>
          <p:cNvPr id="148" name="Screenshot 2021-02-26 at 7.33.38 PM.png" descr="Screenshot 2021-02-26 at 7.33.38 PM.png"/>
          <p:cNvPicPr>
            <a:picLocks noChangeAspect="1"/>
          </p:cNvPicPr>
          <p:nvPr/>
        </p:nvPicPr>
        <p:blipFill>
          <a:blip r:embed="rId3">
            <a:extLst/>
          </a:blip>
          <a:stretch>
            <a:fillRect/>
          </a:stretch>
        </p:blipFill>
        <p:spPr>
          <a:xfrm>
            <a:off x="2839240" y="1898050"/>
            <a:ext cx="18705521" cy="1169095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51" name="Category sub-category info Heat map chart in this chart I have created a filter on region and created a parameter name sel_measure which give the values of sale, quantity, profit and discount  w.r.t category and sub-category also I have created another p"/>
          <p:cNvSpPr txBox="1"/>
          <p:nvPr>
            <p:ph type="subTitle" sz="quarter" idx="1"/>
          </p:nvPr>
        </p:nvSpPr>
        <p:spPr>
          <a:xfrm>
            <a:off x="1777999" y="99477"/>
            <a:ext cx="20828002" cy="1587507"/>
          </a:xfrm>
          <a:prstGeom prst="rect">
            <a:avLst/>
          </a:prstGeom>
          <a:gradFill>
            <a:gsLst>
              <a:gs pos="0">
                <a:srgbClr val="7DF8FF"/>
              </a:gs>
              <a:gs pos="100000">
                <a:srgbClr val="ADBAB3"/>
              </a:gs>
            </a:gsLst>
            <a:lin ang="5400000"/>
          </a:gradFill>
        </p:spPr>
        <p:txBody>
          <a:bodyPr/>
          <a:lstStyle>
            <a:lvl1pPr defTabSz="503555">
              <a:defRPr sz="3200"/>
            </a:lvl1pPr>
          </a:lstStyle>
          <a:p>
            <a:pPr/>
            <a:r>
              <a:t>Category sub-category info Heat map chart in this chart I have created a filter on region and created a parameter name sel_measure which give the values of sale, quantity, profit and discount  w.r.t category and sub-category also I have created another parameter for top_N measures. </a:t>
            </a:r>
          </a:p>
        </p:txBody>
      </p:sp>
      <p:pic>
        <p:nvPicPr>
          <p:cNvPr id="152" name="Screenshot 2021-02-26 at 7.33.45 PM.png" descr="Screenshot 2021-02-26 at 7.33.45 PM.png"/>
          <p:cNvPicPr>
            <a:picLocks noChangeAspect="1"/>
          </p:cNvPicPr>
          <p:nvPr/>
        </p:nvPicPr>
        <p:blipFill>
          <a:blip r:embed="rId3">
            <a:extLst/>
          </a:blip>
          <a:stretch>
            <a:fillRect/>
          </a:stretch>
        </p:blipFill>
        <p:spPr>
          <a:xfrm>
            <a:off x="2721909" y="1751387"/>
            <a:ext cx="18940182" cy="1183761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clay-banks-_Jb1TF3kvsA-unsplash.jpg" descr="clay-banks-_Jb1TF3kvsA-unsplash.jpg"/>
          <p:cNvPicPr>
            <a:picLocks noChangeAspect="1"/>
          </p:cNvPicPr>
          <p:nvPr/>
        </p:nvPicPr>
        <p:blipFill>
          <a:blip r:embed="rId2">
            <a:extLst/>
          </a:blip>
          <a:stretch>
            <a:fillRect/>
          </a:stretch>
        </p:blipFill>
        <p:spPr>
          <a:xfrm>
            <a:off x="-35452" y="-2923963"/>
            <a:ext cx="24454906" cy="19563927"/>
          </a:xfrm>
          <a:prstGeom prst="rect">
            <a:avLst/>
          </a:prstGeom>
          <a:ln w="12700">
            <a:miter lim="400000"/>
          </a:ln>
        </p:spPr>
      </p:pic>
      <p:sp>
        <p:nvSpPr>
          <p:cNvPr id="155" name="Map Chart here I have created a filter on country name and also I have created a parameter for sel_measures which tell about the sale, profit, quantity and discount w.r.t state and country."/>
          <p:cNvSpPr txBox="1"/>
          <p:nvPr>
            <p:ph type="subTitle" sz="quarter" idx="1"/>
          </p:nvPr>
        </p:nvSpPr>
        <p:spPr>
          <a:xfrm>
            <a:off x="2228239" y="188215"/>
            <a:ext cx="20828002" cy="1820037"/>
          </a:xfrm>
          <a:prstGeom prst="rect">
            <a:avLst/>
          </a:prstGeom>
          <a:gradFill>
            <a:gsLst>
              <a:gs pos="0">
                <a:srgbClr val="7DF8FF"/>
              </a:gs>
              <a:gs pos="100000">
                <a:srgbClr val="ADBAB3"/>
              </a:gs>
            </a:gsLst>
            <a:lin ang="5400000"/>
          </a:gradFill>
        </p:spPr>
        <p:txBody>
          <a:bodyPr/>
          <a:lstStyle>
            <a:lvl1pPr defTabSz="586104">
              <a:defRPr sz="3800"/>
            </a:lvl1pPr>
          </a:lstStyle>
          <a:p>
            <a:pPr/>
            <a:r>
              <a:t>Map Chart here I have created a filter on country name and also I have created a parameter for sel_measures which tell about the sale, profit, quantity and discount w.r.t state and country.</a:t>
            </a:r>
          </a:p>
        </p:txBody>
      </p:sp>
      <p:pic>
        <p:nvPicPr>
          <p:cNvPr id="156" name="Screenshot 2021-02-26 at 7.33.53 PM.png" descr="Screenshot 2021-02-26 at 7.33.53 PM.png"/>
          <p:cNvPicPr>
            <a:picLocks noChangeAspect="1"/>
          </p:cNvPicPr>
          <p:nvPr/>
        </p:nvPicPr>
        <p:blipFill>
          <a:blip r:embed="rId3">
            <a:extLst/>
          </a:blip>
          <a:stretch>
            <a:fillRect/>
          </a:stretch>
        </p:blipFill>
        <p:spPr>
          <a:xfrm>
            <a:off x="3498239" y="2158999"/>
            <a:ext cx="18288002" cy="11430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